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60" r:id="rId5"/>
    <p:sldId id="261" r:id="rId6"/>
    <p:sldId id="262" r:id="rId7"/>
    <p:sldId id="263" r:id="rId8"/>
    <p:sldId id="264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5EE"/>
    <a:srgbClr val="EEECE1"/>
    <a:srgbClr val="7361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445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tiff>
</file>

<file path=ppt/media/image11.jpg>
</file>

<file path=ppt/media/image12.jpeg>
</file>

<file path=ppt/media/image13.jpeg>
</file>

<file path=ppt/media/image14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26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258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26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39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44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782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45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2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937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7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8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463B0A-A052-41D6-B9C5-4B8A8974F401}" type="datetimeFigureOut">
              <a:rPr lang="en-US" smtClean="0"/>
              <a:t>6/8/2016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47E23-C874-42BC-AFDB-206F9B3CA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319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04800" y="1524000"/>
            <a:ext cx="8610600" cy="4953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tx2">
                  <a:alpha val="39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I76 Vibration Study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057650"/>
            <a:ext cx="4038600" cy="2268597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666875"/>
            <a:ext cx="4038600" cy="2268597"/>
          </a:xfrm>
        </p:spPr>
      </p:pic>
      <p:sp>
        <p:nvSpPr>
          <p:cNvPr id="11" name="TextBox 10"/>
          <p:cNvSpPr txBox="1"/>
          <p:nvPr/>
        </p:nvSpPr>
        <p:spPr>
          <a:xfrm>
            <a:off x="381000" y="1524000"/>
            <a:ext cx="43434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2 Stage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1</a:t>
            </a:r>
            <a:r>
              <a:rPr lang="en-US" sz="2400" baseline="30000" dirty="0" smtClean="0"/>
              <a:t>st</a:t>
            </a:r>
            <a:r>
              <a:rPr lang="en-US" sz="2400" dirty="0" smtClean="0"/>
              <a:t> Phase – Longitudinal Survey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Instrument Piers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Lateral Acceleration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Short Duration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2</a:t>
            </a:r>
            <a:r>
              <a:rPr lang="en-US" sz="2400" baseline="30000" dirty="0" smtClean="0"/>
              <a:t>nd</a:t>
            </a:r>
            <a:r>
              <a:rPr lang="en-US" sz="2400" dirty="0" smtClean="0"/>
              <a:t> Phase – Monitoring Section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Instrument Representative </a:t>
            </a:r>
            <a:r>
              <a:rPr lang="en-US" sz="2400" dirty="0"/>
              <a:t>S</a:t>
            </a:r>
            <a:r>
              <a:rPr lang="en-US" sz="2400" dirty="0" smtClean="0"/>
              <a:t>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Acceleration of Superstructure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Characterize Structure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00996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61010" y="685800"/>
            <a:ext cx="8321040" cy="3347939"/>
          </a:xfrm>
          <a:prstGeom prst="rect">
            <a:avLst/>
          </a:prstGeom>
          <a:solidFill>
            <a:srgbClr val="F6F5EE"/>
          </a:solidFill>
          <a:ln w="12700">
            <a:solidFill>
              <a:srgbClr val="73614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66700" y="609600"/>
            <a:ext cx="381000" cy="350519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419600" y="609600"/>
            <a:ext cx="381000" cy="350519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534400" y="609600"/>
            <a:ext cx="381000" cy="350519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06730" y="762000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506730" y="3810000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95300" y="122406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95300" y="214036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5300" y="168126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95300" y="245659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5300" y="291379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95300" y="337290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ultiply 14"/>
          <p:cNvSpPr/>
          <p:nvPr/>
        </p:nvSpPr>
        <p:spPr>
          <a:xfrm>
            <a:off x="3429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ultiply 15"/>
          <p:cNvSpPr/>
          <p:nvPr/>
        </p:nvSpPr>
        <p:spPr>
          <a:xfrm>
            <a:off x="44958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ultiply 16"/>
          <p:cNvSpPr/>
          <p:nvPr/>
        </p:nvSpPr>
        <p:spPr>
          <a:xfrm>
            <a:off x="86106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ultiply 17"/>
          <p:cNvSpPr/>
          <p:nvPr/>
        </p:nvSpPr>
        <p:spPr>
          <a:xfrm>
            <a:off x="2419350" y="71437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ultiply 18"/>
          <p:cNvSpPr/>
          <p:nvPr/>
        </p:nvSpPr>
        <p:spPr>
          <a:xfrm>
            <a:off x="241935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Multiply 19"/>
          <p:cNvSpPr/>
          <p:nvPr/>
        </p:nvSpPr>
        <p:spPr>
          <a:xfrm>
            <a:off x="241935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ultiply 20"/>
          <p:cNvSpPr/>
          <p:nvPr/>
        </p:nvSpPr>
        <p:spPr>
          <a:xfrm>
            <a:off x="2419350" y="376428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ultiply 21"/>
          <p:cNvSpPr/>
          <p:nvPr/>
        </p:nvSpPr>
        <p:spPr>
          <a:xfrm>
            <a:off x="6543675" y="72580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Multiply 22"/>
          <p:cNvSpPr/>
          <p:nvPr/>
        </p:nvSpPr>
        <p:spPr>
          <a:xfrm>
            <a:off x="65436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ultiply 23"/>
          <p:cNvSpPr/>
          <p:nvPr/>
        </p:nvSpPr>
        <p:spPr>
          <a:xfrm>
            <a:off x="65436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ultiply 24"/>
          <p:cNvSpPr/>
          <p:nvPr/>
        </p:nvSpPr>
        <p:spPr>
          <a:xfrm>
            <a:off x="6543675" y="376428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Multiply 25"/>
          <p:cNvSpPr/>
          <p:nvPr/>
        </p:nvSpPr>
        <p:spPr>
          <a:xfrm>
            <a:off x="14001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ultiply 26"/>
          <p:cNvSpPr/>
          <p:nvPr/>
        </p:nvSpPr>
        <p:spPr>
          <a:xfrm>
            <a:off x="346710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ultiply 27"/>
          <p:cNvSpPr/>
          <p:nvPr/>
        </p:nvSpPr>
        <p:spPr>
          <a:xfrm>
            <a:off x="14001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Multiply 28"/>
          <p:cNvSpPr/>
          <p:nvPr/>
        </p:nvSpPr>
        <p:spPr>
          <a:xfrm>
            <a:off x="346710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Multiply 29"/>
          <p:cNvSpPr/>
          <p:nvPr/>
        </p:nvSpPr>
        <p:spPr>
          <a:xfrm>
            <a:off x="5514975" y="72580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ultiply 30"/>
          <p:cNvSpPr/>
          <p:nvPr/>
        </p:nvSpPr>
        <p:spPr>
          <a:xfrm>
            <a:off x="7581900" y="376618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Multiply 31"/>
          <p:cNvSpPr/>
          <p:nvPr/>
        </p:nvSpPr>
        <p:spPr>
          <a:xfrm>
            <a:off x="2419350" y="140970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ultiply 32"/>
          <p:cNvSpPr/>
          <p:nvPr/>
        </p:nvSpPr>
        <p:spPr>
          <a:xfrm>
            <a:off x="2419350" y="30966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Multiply 33"/>
          <p:cNvSpPr/>
          <p:nvPr/>
        </p:nvSpPr>
        <p:spPr>
          <a:xfrm>
            <a:off x="7581900" y="71437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Multiply 34"/>
          <p:cNvSpPr/>
          <p:nvPr/>
        </p:nvSpPr>
        <p:spPr>
          <a:xfrm>
            <a:off x="5514975" y="376428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ultiply 35"/>
          <p:cNvSpPr/>
          <p:nvPr/>
        </p:nvSpPr>
        <p:spPr>
          <a:xfrm>
            <a:off x="55149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Multiply 36"/>
          <p:cNvSpPr/>
          <p:nvPr/>
        </p:nvSpPr>
        <p:spPr>
          <a:xfrm>
            <a:off x="758190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Multiply 37"/>
          <p:cNvSpPr/>
          <p:nvPr/>
        </p:nvSpPr>
        <p:spPr>
          <a:xfrm>
            <a:off x="55149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Multiply 38"/>
          <p:cNvSpPr/>
          <p:nvPr/>
        </p:nvSpPr>
        <p:spPr>
          <a:xfrm>
            <a:off x="758190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Multiply 39"/>
          <p:cNvSpPr/>
          <p:nvPr/>
        </p:nvSpPr>
        <p:spPr>
          <a:xfrm>
            <a:off x="1400175" y="72390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Multiply 40"/>
          <p:cNvSpPr/>
          <p:nvPr/>
        </p:nvSpPr>
        <p:spPr>
          <a:xfrm>
            <a:off x="3467100" y="376428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ultiply 41"/>
          <p:cNvSpPr/>
          <p:nvPr/>
        </p:nvSpPr>
        <p:spPr>
          <a:xfrm>
            <a:off x="3467100" y="712470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Multiply 42"/>
          <p:cNvSpPr/>
          <p:nvPr/>
        </p:nvSpPr>
        <p:spPr>
          <a:xfrm>
            <a:off x="1400175" y="3762375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Multiply 45"/>
          <p:cNvSpPr/>
          <p:nvPr/>
        </p:nvSpPr>
        <p:spPr>
          <a:xfrm>
            <a:off x="6543675" y="1421327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Multiply 46"/>
          <p:cNvSpPr/>
          <p:nvPr/>
        </p:nvSpPr>
        <p:spPr>
          <a:xfrm>
            <a:off x="6543675" y="309858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4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609600" y="4191000"/>
            <a:ext cx="8153400" cy="1524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19200" y="914400"/>
            <a:ext cx="6705600" cy="609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rapezoid 3"/>
          <p:cNvSpPr/>
          <p:nvPr/>
        </p:nvSpPr>
        <p:spPr>
          <a:xfrm>
            <a:off x="1600200" y="1600200"/>
            <a:ext cx="752406" cy="2486025"/>
          </a:xfrm>
          <a:prstGeom prst="trapezoid">
            <a:avLst>
              <a:gd name="adj" fmla="val 8543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839243" y="1524000"/>
            <a:ext cx="274320" cy="762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apezoid 5"/>
          <p:cNvSpPr/>
          <p:nvPr/>
        </p:nvSpPr>
        <p:spPr>
          <a:xfrm>
            <a:off x="6781800" y="1600200"/>
            <a:ext cx="752406" cy="2486025"/>
          </a:xfrm>
          <a:prstGeom prst="trapezoid">
            <a:avLst>
              <a:gd name="adj" fmla="val 8543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020843" y="1524000"/>
            <a:ext cx="274320" cy="762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/>
        </p:nvSpPr>
        <p:spPr>
          <a:xfrm flipV="1">
            <a:off x="4495800" y="1524000"/>
            <a:ext cx="152400" cy="152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862103" y="1819275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043703" y="1819275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695575" y="4800600"/>
            <a:ext cx="457200" cy="9144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010025" y="4800600"/>
            <a:ext cx="647700" cy="9144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5419725" y="4772024"/>
            <a:ext cx="685800" cy="942975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52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04775" y="361950"/>
            <a:ext cx="8915400" cy="61722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50000"/>
                  <a:alpha val="62000"/>
                </a:schemeClr>
              </a:gs>
            </a:gsLst>
            <a:lin ang="0" scaled="1"/>
            <a:tileRect/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13548" y="1371600"/>
            <a:ext cx="6568583" cy="1604093"/>
            <a:chOff x="904853" y="933295"/>
            <a:chExt cx="7736225" cy="1984753"/>
          </a:xfrm>
        </p:grpSpPr>
        <p:sp>
          <p:nvSpPr>
            <p:cNvPr id="13" name="Trapezoid 12"/>
            <p:cNvSpPr/>
            <p:nvPr/>
          </p:nvSpPr>
          <p:spPr>
            <a:xfrm>
              <a:off x="904854" y="2222572"/>
              <a:ext cx="209001" cy="680648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apezoid 13"/>
            <p:cNvSpPr/>
            <p:nvPr/>
          </p:nvSpPr>
          <p:spPr>
            <a:xfrm>
              <a:off x="2766425" y="2132278"/>
              <a:ext cx="209001" cy="770942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apezoid 14"/>
            <p:cNvSpPr/>
            <p:nvPr/>
          </p:nvSpPr>
          <p:spPr>
            <a:xfrm>
              <a:off x="1823303" y="2177424"/>
              <a:ext cx="209001" cy="725795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588582" y="2222572"/>
              <a:ext cx="429983" cy="6806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716301" y="2047196"/>
              <a:ext cx="174543" cy="17537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41446" y="2177424"/>
              <a:ext cx="429983" cy="72579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69165" y="2002048"/>
              <a:ext cx="174543" cy="17537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478199" y="2089735"/>
              <a:ext cx="429983" cy="8134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05919" y="1914359"/>
              <a:ext cx="174543" cy="17537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397037" y="2045678"/>
              <a:ext cx="429983" cy="4508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524756" y="1870301"/>
              <a:ext cx="174543" cy="17537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428874" y="1950312"/>
              <a:ext cx="429983" cy="5461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556593" y="1774936"/>
              <a:ext cx="174543" cy="17537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rapezoid 26"/>
            <p:cNvSpPr/>
            <p:nvPr/>
          </p:nvSpPr>
          <p:spPr>
            <a:xfrm>
              <a:off x="8334544" y="1735873"/>
              <a:ext cx="209001" cy="282505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60588" y="2018378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875553" y="1979133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818676" y="1916281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751322" y="1841483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704896" y="1797854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5629498" y="1742279"/>
              <a:ext cx="115942" cy="15868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559778" y="1666052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7591615" y="1570741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8386795" y="1524799"/>
              <a:ext cx="104500" cy="20419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 rot="21374636">
              <a:off x="1022133" y="1829462"/>
              <a:ext cx="1811341" cy="1361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 rot="21374636">
              <a:off x="2897904" y="1708611"/>
              <a:ext cx="1811341" cy="1361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 rot="21374636">
              <a:off x="4770203" y="1582728"/>
              <a:ext cx="1811341" cy="1361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 rot="21374636">
              <a:off x="6639031" y="1463614"/>
              <a:ext cx="1811341" cy="1361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 37"/>
            <p:cNvSpPr/>
            <p:nvPr/>
          </p:nvSpPr>
          <p:spPr>
            <a:xfrm>
              <a:off x="904853" y="2007511"/>
              <a:ext cx="7736225" cy="910537"/>
            </a:xfrm>
            <a:custGeom>
              <a:avLst/>
              <a:gdLst>
                <a:gd name="connsiteX0" fmla="*/ 0 w 8519160"/>
                <a:gd name="connsiteY0" fmla="*/ 988272 h 1040332"/>
                <a:gd name="connsiteX1" fmla="*/ 5326380 w 8519160"/>
                <a:gd name="connsiteY1" fmla="*/ 1011132 h 1040332"/>
                <a:gd name="connsiteX2" fmla="*/ 5768340 w 8519160"/>
                <a:gd name="connsiteY2" fmla="*/ 637752 h 1040332"/>
                <a:gd name="connsiteX3" fmla="*/ 7825740 w 8519160"/>
                <a:gd name="connsiteY3" fmla="*/ 546312 h 1040332"/>
                <a:gd name="connsiteX4" fmla="*/ 7886700 w 8519160"/>
                <a:gd name="connsiteY4" fmla="*/ 119592 h 1040332"/>
                <a:gd name="connsiteX5" fmla="*/ 8519160 w 8519160"/>
                <a:gd name="connsiteY5" fmla="*/ 5292 h 1040332"/>
                <a:gd name="connsiteX0" fmla="*/ 0 w 8519160"/>
                <a:gd name="connsiteY0" fmla="*/ 988272 h 1040332"/>
                <a:gd name="connsiteX1" fmla="*/ 5326380 w 8519160"/>
                <a:gd name="connsiteY1" fmla="*/ 1011132 h 1040332"/>
                <a:gd name="connsiteX2" fmla="*/ 5768340 w 8519160"/>
                <a:gd name="connsiteY2" fmla="*/ 637752 h 1040332"/>
                <a:gd name="connsiteX3" fmla="*/ 7825740 w 8519160"/>
                <a:gd name="connsiteY3" fmla="*/ 546312 h 1040332"/>
                <a:gd name="connsiteX4" fmla="*/ 7886700 w 8519160"/>
                <a:gd name="connsiteY4" fmla="*/ 119592 h 1040332"/>
                <a:gd name="connsiteX5" fmla="*/ 8519160 w 8519160"/>
                <a:gd name="connsiteY5" fmla="*/ 5292 h 1040332"/>
                <a:gd name="connsiteX0" fmla="*/ 0 w 8519160"/>
                <a:gd name="connsiteY0" fmla="*/ 988272 h 1145216"/>
                <a:gd name="connsiteX1" fmla="*/ 5326380 w 8519160"/>
                <a:gd name="connsiteY1" fmla="*/ 1011132 h 1145216"/>
                <a:gd name="connsiteX2" fmla="*/ 5768340 w 8519160"/>
                <a:gd name="connsiteY2" fmla="*/ 637752 h 1145216"/>
                <a:gd name="connsiteX3" fmla="*/ 7825740 w 8519160"/>
                <a:gd name="connsiteY3" fmla="*/ 546312 h 1145216"/>
                <a:gd name="connsiteX4" fmla="*/ 7886700 w 8519160"/>
                <a:gd name="connsiteY4" fmla="*/ 119592 h 1145216"/>
                <a:gd name="connsiteX5" fmla="*/ 8519160 w 8519160"/>
                <a:gd name="connsiteY5" fmla="*/ 5292 h 1145216"/>
                <a:gd name="connsiteX0" fmla="*/ 0 w 8519160"/>
                <a:gd name="connsiteY0" fmla="*/ 988272 h 1118068"/>
                <a:gd name="connsiteX1" fmla="*/ 5707380 w 8519160"/>
                <a:gd name="connsiteY1" fmla="*/ 973032 h 1118068"/>
                <a:gd name="connsiteX2" fmla="*/ 5768340 w 8519160"/>
                <a:gd name="connsiteY2" fmla="*/ 637752 h 1118068"/>
                <a:gd name="connsiteX3" fmla="*/ 7825740 w 8519160"/>
                <a:gd name="connsiteY3" fmla="*/ 546312 h 1118068"/>
                <a:gd name="connsiteX4" fmla="*/ 7886700 w 8519160"/>
                <a:gd name="connsiteY4" fmla="*/ 119592 h 1118068"/>
                <a:gd name="connsiteX5" fmla="*/ 8519160 w 8519160"/>
                <a:gd name="connsiteY5" fmla="*/ 5292 h 1118068"/>
                <a:gd name="connsiteX0" fmla="*/ 0 w 8519160"/>
                <a:gd name="connsiteY0" fmla="*/ 988272 h 1118068"/>
                <a:gd name="connsiteX1" fmla="*/ 5707380 w 8519160"/>
                <a:gd name="connsiteY1" fmla="*/ 973032 h 1118068"/>
                <a:gd name="connsiteX2" fmla="*/ 5768340 w 8519160"/>
                <a:gd name="connsiteY2" fmla="*/ 637752 h 1118068"/>
                <a:gd name="connsiteX3" fmla="*/ 7825740 w 8519160"/>
                <a:gd name="connsiteY3" fmla="*/ 546312 h 1118068"/>
                <a:gd name="connsiteX4" fmla="*/ 7886700 w 8519160"/>
                <a:gd name="connsiteY4" fmla="*/ 119592 h 1118068"/>
                <a:gd name="connsiteX5" fmla="*/ 8519160 w 8519160"/>
                <a:gd name="connsiteY5" fmla="*/ 5292 h 1118068"/>
                <a:gd name="connsiteX0" fmla="*/ 0 w 8519160"/>
                <a:gd name="connsiteY0" fmla="*/ 988272 h 1017952"/>
                <a:gd name="connsiteX1" fmla="*/ 5707380 w 8519160"/>
                <a:gd name="connsiteY1" fmla="*/ 973032 h 1017952"/>
                <a:gd name="connsiteX2" fmla="*/ 5768340 w 8519160"/>
                <a:gd name="connsiteY2" fmla="*/ 637752 h 1017952"/>
                <a:gd name="connsiteX3" fmla="*/ 7825740 w 8519160"/>
                <a:gd name="connsiteY3" fmla="*/ 546312 h 1017952"/>
                <a:gd name="connsiteX4" fmla="*/ 7886700 w 8519160"/>
                <a:gd name="connsiteY4" fmla="*/ 119592 h 1017952"/>
                <a:gd name="connsiteX5" fmla="*/ 8519160 w 8519160"/>
                <a:gd name="connsiteY5" fmla="*/ 5292 h 1017952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768340 w 8519160"/>
                <a:gd name="connsiteY2" fmla="*/ 6377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768340 w 8519160"/>
                <a:gd name="connsiteY2" fmla="*/ 6377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989320 w 8519160"/>
                <a:gd name="connsiteY2" fmla="*/ 5615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989320 w 8519160"/>
                <a:gd name="connsiteY2" fmla="*/ 5615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981700 w 8519160"/>
                <a:gd name="connsiteY2" fmla="*/ 6377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981700 w 8519160"/>
                <a:gd name="connsiteY2" fmla="*/ 6377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8272 h 1030224"/>
                <a:gd name="connsiteX1" fmla="*/ 5707380 w 8519160"/>
                <a:gd name="connsiteY1" fmla="*/ 995892 h 1030224"/>
                <a:gd name="connsiteX2" fmla="*/ 5981700 w 8519160"/>
                <a:gd name="connsiteY2" fmla="*/ 637752 h 1030224"/>
                <a:gd name="connsiteX3" fmla="*/ 7825740 w 8519160"/>
                <a:gd name="connsiteY3" fmla="*/ 546312 h 1030224"/>
                <a:gd name="connsiteX4" fmla="*/ 7886700 w 8519160"/>
                <a:gd name="connsiteY4" fmla="*/ 119592 h 1030224"/>
                <a:gd name="connsiteX5" fmla="*/ 8519160 w 8519160"/>
                <a:gd name="connsiteY5" fmla="*/ 5292 h 1030224"/>
                <a:gd name="connsiteX0" fmla="*/ 0 w 8519160"/>
                <a:gd name="connsiteY0" fmla="*/ 986924 h 1028876"/>
                <a:gd name="connsiteX1" fmla="*/ 5707380 w 8519160"/>
                <a:gd name="connsiteY1" fmla="*/ 994544 h 1028876"/>
                <a:gd name="connsiteX2" fmla="*/ 5981700 w 8519160"/>
                <a:gd name="connsiteY2" fmla="*/ 636404 h 1028876"/>
                <a:gd name="connsiteX3" fmla="*/ 7810500 w 8519160"/>
                <a:gd name="connsiteY3" fmla="*/ 392564 h 1028876"/>
                <a:gd name="connsiteX4" fmla="*/ 7886700 w 8519160"/>
                <a:gd name="connsiteY4" fmla="*/ 118244 h 1028876"/>
                <a:gd name="connsiteX5" fmla="*/ 8519160 w 8519160"/>
                <a:gd name="connsiteY5" fmla="*/ 3944 h 1028876"/>
                <a:gd name="connsiteX0" fmla="*/ 0 w 8519160"/>
                <a:gd name="connsiteY0" fmla="*/ 995148 h 1037100"/>
                <a:gd name="connsiteX1" fmla="*/ 5707380 w 8519160"/>
                <a:gd name="connsiteY1" fmla="*/ 1002768 h 1037100"/>
                <a:gd name="connsiteX2" fmla="*/ 5981700 w 8519160"/>
                <a:gd name="connsiteY2" fmla="*/ 644628 h 1037100"/>
                <a:gd name="connsiteX3" fmla="*/ 7810500 w 8519160"/>
                <a:gd name="connsiteY3" fmla="*/ 400788 h 1037100"/>
                <a:gd name="connsiteX4" fmla="*/ 8046720 w 8519160"/>
                <a:gd name="connsiteY4" fmla="*/ 57888 h 1037100"/>
                <a:gd name="connsiteX5" fmla="*/ 8519160 w 8519160"/>
                <a:gd name="connsiteY5" fmla="*/ 12168 h 1037100"/>
                <a:gd name="connsiteX0" fmla="*/ 0 w 8519160"/>
                <a:gd name="connsiteY0" fmla="*/ 995148 h 1037100"/>
                <a:gd name="connsiteX1" fmla="*/ 5707380 w 8519160"/>
                <a:gd name="connsiteY1" fmla="*/ 1002768 h 1037100"/>
                <a:gd name="connsiteX2" fmla="*/ 5981700 w 8519160"/>
                <a:gd name="connsiteY2" fmla="*/ 644628 h 1037100"/>
                <a:gd name="connsiteX3" fmla="*/ 7810500 w 8519160"/>
                <a:gd name="connsiteY3" fmla="*/ 400788 h 1037100"/>
                <a:gd name="connsiteX4" fmla="*/ 8046720 w 8519160"/>
                <a:gd name="connsiteY4" fmla="*/ 57888 h 1037100"/>
                <a:gd name="connsiteX5" fmla="*/ 8519160 w 8519160"/>
                <a:gd name="connsiteY5" fmla="*/ 12168 h 1037100"/>
                <a:gd name="connsiteX0" fmla="*/ 0 w 8519160"/>
                <a:gd name="connsiteY0" fmla="*/ 995148 h 1134280"/>
                <a:gd name="connsiteX1" fmla="*/ 5707380 w 8519160"/>
                <a:gd name="connsiteY1" fmla="*/ 1002768 h 1134280"/>
                <a:gd name="connsiteX2" fmla="*/ 5981700 w 8519160"/>
                <a:gd name="connsiteY2" fmla="*/ 644628 h 1134280"/>
                <a:gd name="connsiteX3" fmla="*/ 7810500 w 8519160"/>
                <a:gd name="connsiteY3" fmla="*/ 400788 h 1134280"/>
                <a:gd name="connsiteX4" fmla="*/ 8046720 w 8519160"/>
                <a:gd name="connsiteY4" fmla="*/ 57888 h 1134280"/>
                <a:gd name="connsiteX5" fmla="*/ 8519160 w 8519160"/>
                <a:gd name="connsiteY5" fmla="*/ 12168 h 1134280"/>
                <a:gd name="connsiteX0" fmla="*/ 0 w 8519160"/>
                <a:gd name="connsiteY0" fmla="*/ 995148 h 1034262"/>
                <a:gd name="connsiteX1" fmla="*/ 5692140 w 8519160"/>
                <a:gd name="connsiteY1" fmla="*/ 827508 h 1034262"/>
                <a:gd name="connsiteX2" fmla="*/ 5981700 w 8519160"/>
                <a:gd name="connsiteY2" fmla="*/ 644628 h 1034262"/>
                <a:gd name="connsiteX3" fmla="*/ 7810500 w 8519160"/>
                <a:gd name="connsiteY3" fmla="*/ 400788 h 1034262"/>
                <a:gd name="connsiteX4" fmla="*/ 8046720 w 8519160"/>
                <a:gd name="connsiteY4" fmla="*/ 57888 h 1034262"/>
                <a:gd name="connsiteX5" fmla="*/ 8519160 w 8519160"/>
                <a:gd name="connsiteY5" fmla="*/ 12168 h 1034262"/>
                <a:gd name="connsiteX0" fmla="*/ 0 w 8519160"/>
                <a:gd name="connsiteY0" fmla="*/ 995148 h 1034262"/>
                <a:gd name="connsiteX1" fmla="*/ 5692140 w 8519160"/>
                <a:gd name="connsiteY1" fmla="*/ 827508 h 1034262"/>
                <a:gd name="connsiteX2" fmla="*/ 5981700 w 8519160"/>
                <a:gd name="connsiteY2" fmla="*/ 644628 h 1034262"/>
                <a:gd name="connsiteX3" fmla="*/ 7810500 w 8519160"/>
                <a:gd name="connsiteY3" fmla="*/ 400788 h 1034262"/>
                <a:gd name="connsiteX4" fmla="*/ 8046720 w 8519160"/>
                <a:gd name="connsiteY4" fmla="*/ 57888 h 1034262"/>
                <a:gd name="connsiteX5" fmla="*/ 8519160 w 8519160"/>
                <a:gd name="connsiteY5" fmla="*/ 12168 h 1034262"/>
                <a:gd name="connsiteX0" fmla="*/ 0 w 8519160"/>
                <a:gd name="connsiteY0" fmla="*/ 995148 h 1003268"/>
                <a:gd name="connsiteX1" fmla="*/ 5692140 w 8519160"/>
                <a:gd name="connsiteY1" fmla="*/ 827508 h 1003268"/>
                <a:gd name="connsiteX2" fmla="*/ 6019800 w 8519160"/>
                <a:gd name="connsiteY2" fmla="*/ 469368 h 1003268"/>
                <a:gd name="connsiteX3" fmla="*/ 7810500 w 8519160"/>
                <a:gd name="connsiteY3" fmla="*/ 400788 h 1003268"/>
                <a:gd name="connsiteX4" fmla="*/ 8046720 w 8519160"/>
                <a:gd name="connsiteY4" fmla="*/ 57888 h 1003268"/>
                <a:gd name="connsiteX5" fmla="*/ 8519160 w 8519160"/>
                <a:gd name="connsiteY5" fmla="*/ 12168 h 1003268"/>
                <a:gd name="connsiteX0" fmla="*/ 0 w 8519160"/>
                <a:gd name="connsiteY0" fmla="*/ 995148 h 1003268"/>
                <a:gd name="connsiteX1" fmla="*/ 5692140 w 8519160"/>
                <a:gd name="connsiteY1" fmla="*/ 827508 h 1003268"/>
                <a:gd name="connsiteX2" fmla="*/ 6019800 w 8519160"/>
                <a:gd name="connsiteY2" fmla="*/ 469368 h 1003268"/>
                <a:gd name="connsiteX3" fmla="*/ 7810500 w 8519160"/>
                <a:gd name="connsiteY3" fmla="*/ 400788 h 1003268"/>
                <a:gd name="connsiteX4" fmla="*/ 8046720 w 8519160"/>
                <a:gd name="connsiteY4" fmla="*/ 57888 h 1003268"/>
                <a:gd name="connsiteX5" fmla="*/ 8519160 w 8519160"/>
                <a:gd name="connsiteY5" fmla="*/ 12168 h 1003268"/>
                <a:gd name="connsiteX0" fmla="*/ 0 w 8519160"/>
                <a:gd name="connsiteY0" fmla="*/ 995148 h 1103806"/>
                <a:gd name="connsiteX1" fmla="*/ 5692140 w 8519160"/>
                <a:gd name="connsiteY1" fmla="*/ 827508 h 1103806"/>
                <a:gd name="connsiteX2" fmla="*/ 6019800 w 8519160"/>
                <a:gd name="connsiteY2" fmla="*/ 469368 h 1103806"/>
                <a:gd name="connsiteX3" fmla="*/ 7810500 w 8519160"/>
                <a:gd name="connsiteY3" fmla="*/ 400788 h 1103806"/>
                <a:gd name="connsiteX4" fmla="*/ 8046720 w 8519160"/>
                <a:gd name="connsiteY4" fmla="*/ 57888 h 1103806"/>
                <a:gd name="connsiteX5" fmla="*/ 8519160 w 8519160"/>
                <a:gd name="connsiteY5" fmla="*/ 12168 h 1103806"/>
                <a:gd name="connsiteX0" fmla="*/ 0 w 8519160"/>
                <a:gd name="connsiteY0" fmla="*/ 995148 h 1103806"/>
                <a:gd name="connsiteX1" fmla="*/ 5692140 w 8519160"/>
                <a:gd name="connsiteY1" fmla="*/ 827508 h 1103806"/>
                <a:gd name="connsiteX2" fmla="*/ 6019800 w 8519160"/>
                <a:gd name="connsiteY2" fmla="*/ 469368 h 1103806"/>
                <a:gd name="connsiteX3" fmla="*/ 7810500 w 8519160"/>
                <a:gd name="connsiteY3" fmla="*/ 400788 h 1103806"/>
                <a:gd name="connsiteX4" fmla="*/ 8046720 w 8519160"/>
                <a:gd name="connsiteY4" fmla="*/ 57888 h 1103806"/>
                <a:gd name="connsiteX5" fmla="*/ 8519160 w 8519160"/>
                <a:gd name="connsiteY5" fmla="*/ 12168 h 1103806"/>
                <a:gd name="connsiteX0" fmla="*/ 0 w 8519160"/>
                <a:gd name="connsiteY0" fmla="*/ 995148 h 1002376"/>
                <a:gd name="connsiteX1" fmla="*/ 5692140 w 8519160"/>
                <a:gd name="connsiteY1" fmla="*/ 827508 h 1002376"/>
                <a:gd name="connsiteX2" fmla="*/ 5928360 w 8519160"/>
                <a:gd name="connsiteY2" fmla="*/ 591288 h 1002376"/>
                <a:gd name="connsiteX3" fmla="*/ 7810500 w 8519160"/>
                <a:gd name="connsiteY3" fmla="*/ 400788 h 1002376"/>
                <a:gd name="connsiteX4" fmla="*/ 8046720 w 8519160"/>
                <a:gd name="connsiteY4" fmla="*/ 57888 h 1002376"/>
                <a:gd name="connsiteX5" fmla="*/ 8519160 w 8519160"/>
                <a:gd name="connsiteY5" fmla="*/ 12168 h 1002376"/>
                <a:gd name="connsiteX0" fmla="*/ 0 w 8519160"/>
                <a:gd name="connsiteY0" fmla="*/ 995148 h 1051144"/>
                <a:gd name="connsiteX1" fmla="*/ 5242560 w 8519160"/>
                <a:gd name="connsiteY1" fmla="*/ 1018008 h 1051144"/>
                <a:gd name="connsiteX2" fmla="*/ 5928360 w 8519160"/>
                <a:gd name="connsiteY2" fmla="*/ 591288 h 1051144"/>
                <a:gd name="connsiteX3" fmla="*/ 7810500 w 8519160"/>
                <a:gd name="connsiteY3" fmla="*/ 400788 h 1051144"/>
                <a:gd name="connsiteX4" fmla="*/ 8046720 w 8519160"/>
                <a:gd name="connsiteY4" fmla="*/ 57888 h 1051144"/>
                <a:gd name="connsiteX5" fmla="*/ 8519160 w 8519160"/>
                <a:gd name="connsiteY5" fmla="*/ 12168 h 1051144"/>
                <a:gd name="connsiteX0" fmla="*/ 0 w 8519160"/>
                <a:gd name="connsiteY0" fmla="*/ 995148 h 1115414"/>
                <a:gd name="connsiteX1" fmla="*/ 5242560 w 8519160"/>
                <a:gd name="connsiteY1" fmla="*/ 1018008 h 1115414"/>
                <a:gd name="connsiteX2" fmla="*/ 5928360 w 8519160"/>
                <a:gd name="connsiteY2" fmla="*/ 591288 h 1115414"/>
                <a:gd name="connsiteX3" fmla="*/ 7810500 w 8519160"/>
                <a:gd name="connsiteY3" fmla="*/ 400788 h 1115414"/>
                <a:gd name="connsiteX4" fmla="*/ 8046720 w 8519160"/>
                <a:gd name="connsiteY4" fmla="*/ 57888 h 1115414"/>
                <a:gd name="connsiteX5" fmla="*/ 8519160 w 8519160"/>
                <a:gd name="connsiteY5" fmla="*/ 12168 h 1115414"/>
                <a:gd name="connsiteX0" fmla="*/ 0 w 8519160"/>
                <a:gd name="connsiteY0" fmla="*/ 995148 h 995148"/>
                <a:gd name="connsiteX1" fmla="*/ 5242560 w 8519160"/>
                <a:gd name="connsiteY1" fmla="*/ 896088 h 995148"/>
                <a:gd name="connsiteX2" fmla="*/ 5928360 w 8519160"/>
                <a:gd name="connsiteY2" fmla="*/ 591288 h 995148"/>
                <a:gd name="connsiteX3" fmla="*/ 7810500 w 8519160"/>
                <a:gd name="connsiteY3" fmla="*/ 400788 h 995148"/>
                <a:gd name="connsiteX4" fmla="*/ 8046720 w 8519160"/>
                <a:gd name="connsiteY4" fmla="*/ 57888 h 995148"/>
                <a:gd name="connsiteX5" fmla="*/ 8519160 w 8519160"/>
                <a:gd name="connsiteY5" fmla="*/ 12168 h 995148"/>
                <a:gd name="connsiteX0" fmla="*/ 0 w 8519160"/>
                <a:gd name="connsiteY0" fmla="*/ 995148 h 995148"/>
                <a:gd name="connsiteX1" fmla="*/ 5242560 w 8519160"/>
                <a:gd name="connsiteY1" fmla="*/ 896088 h 995148"/>
                <a:gd name="connsiteX2" fmla="*/ 5928360 w 8519160"/>
                <a:gd name="connsiteY2" fmla="*/ 591288 h 995148"/>
                <a:gd name="connsiteX3" fmla="*/ 7810500 w 8519160"/>
                <a:gd name="connsiteY3" fmla="*/ 400788 h 995148"/>
                <a:gd name="connsiteX4" fmla="*/ 8046720 w 8519160"/>
                <a:gd name="connsiteY4" fmla="*/ 57888 h 995148"/>
                <a:gd name="connsiteX5" fmla="*/ 8519160 w 8519160"/>
                <a:gd name="connsiteY5" fmla="*/ 12168 h 995148"/>
                <a:gd name="connsiteX0" fmla="*/ 0 w 8519160"/>
                <a:gd name="connsiteY0" fmla="*/ 995148 h 1047648"/>
                <a:gd name="connsiteX1" fmla="*/ 5242560 w 8519160"/>
                <a:gd name="connsiteY1" fmla="*/ 896088 h 1047648"/>
                <a:gd name="connsiteX2" fmla="*/ 5928360 w 8519160"/>
                <a:gd name="connsiteY2" fmla="*/ 591288 h 1047648"/>
                <a:gd name="connsiteX3" fmla="*/ 7810500 w 8519160"/>
                <a:gd name="connsiteY3" fmla="*/ 400788 h 1047648"/>
                <a:gd name="connsiteX4" fmla="*/ 8046720 w 8519160"/>
                <a:gd name="connsiteY4" fmla="*/ 57888 h 1047648"/>
                <a:gd name="connsiteX5" fmla="*/ 8519160 w 8519160"/>
                <a:gd name="connsiteY5" fmla="*/ 12168 h 1047648"/>
                <a:gd name="connsiteX0" fmla="*/ 0 w 8519160"/>
                <a:gd name="connsiteY0" fmla="*/ 995148 h 995148"/>
                <a:gd name="connsiteX1" fmla="*/ 5242560 w 8519160"/>
                <a:gd name="connsiteY1" fmla="*/ 896088 h 995148"/>
                <a:gd name="connsiteX2" fmla="*/ 6156960 w 8519160"/>
                <a:gd name="connsiteY2" fmla="*/ 522708 h 995148"/>
                <a:gd name="connsiteX3" fmla="*/ 7810500 w 8519160"/>
                <a:gd name="connsiteY3" fmla="*/ 400788 h 995148"/>
                <a:gd name="connsiteX4" fmla="*/ 8046720 w 8519160"/>
                <a:gd name="connsiteY4" fmla="*/ 57888 h 995148"/>
                <a:gd name="connsiteX5" fmla="*/ 8519160 w 8519160"/>
                <a:gd name="connsiteY5" fmla="*/ 12168 h 995148"/>
                <a:gd name="connsiteX0" fmla="*/ 0 w 8519160"/>
                <a:gd name="connsiteY0" fmla="*/ 995148 h 1006312"/>
                <a:gd name="connsiteX1" fmla="*/ 5360677 w 8519160"/>
                <a:gd name="connsiteY1" fmla="*/ 972865 h 1006312"/>
                <a:gd name="connsiteX2" fmla="*/ 6156960 w 8519160"/>
                <a:gd name="connsiteY2" fmla="*/ 522708 h 1006312"/>
                <a:gd name="connsiteX3" fmla="*/ 7810500 w 8519160"/>
                <a:gd name="connsiteY3" fmla="*/ 400788 h 1006312"/>
                <a:gd name="connsiteX4" fmla="*/ 8046720 w 8519160"/>
                <a:gd name="connsiteY4" fmla="*/ 57888 h 1006312"/>
                <a:gd name="connsiteX5" fmla="*/ 8519160 w 8519160"/>
                <a:gd name="connsiteY5" fmla="*/ 12168 h 1006312"/>
                <a:gd name="connsiteX0" fmla="*/ 0 w 8519160"/>
                <a:gd name="connsiteY0" fmla="*/ 995148 h 1008207"/>
                <a:gd name="connsiteX1" fmla="*/ 5360677 w 8519160"/>
                <a:gd name="connsiteY1" fmla="*/ 972865 h 1008207"/>
                <a:gd name="connsiteX2" fmla="*/ 6334135 w 8519160"/>
                <a:gd name="connsiteY2" fmla="*/ 497116 h 1008207"/>
                <a:gd name="connsiteX3" fmla="*/ 7810500 w 8519160"/>
                <a:gd name="connsiteY3" fmla="*/ 400788 h 1008207"/>
                <a:gd name="connsiteX4" fmla="*/ 8046720 w 8519160"/>
                <a:gd name="connsiteY4" fmla="*/ 57888 h 1008207"/>
                <a:gd name="connsiteX5" fmla="*/ 8519160 w 8519160"/>
                <a:gd name="connsiteY5" fmla="*/ 12168 h 1008207"/>
                <a:gd name="connsiteX0" fmla="*/ 0 w 8519160"/>
                <a:gd name="connsiteY0" fmla="*/ 995148 h 1009184"/>
                <a:gd name="connsiteX1" fmla="*/ 5360677 w 8519160"/>
                <a:gd name="connsiteY1" fmla="*/ 972865 h 1009184"/>
                <a:gd name="connsiteX2" fmla="*/ 6087065 w 8519160"/>
                <a:gd name="connsiteY2" fmla="*/ 483922 h 1009184"/>
                <a:gd name="connsiteX3" fmla="*/ 7810500 w 8519160"/>
                <a:gd name="connsiteY3" fmla="*/ 400788 h 1009184"/>
                <a:gd name="connsiteX4" fmla="*/ 8046720 w 8519160"/>
                <a:gd name="connsiteY4" fmla="*/ 57888 h 1009184"/>
                <a:gd name="connsiteX5" fmla="*/ 8519160 w 8519160"/>
                <a:gd name="connsiteY5" fmla="*/ 12168 h 1009184"/>
                <a:gd name="connsiteX0" fmla="*/ 0 w 8519160"/>
                <a:gd name="connsiteY0" fmla="*/ 995148 h 1019367"/>
                <a:gd name="connsiteX1" fmla="*/ 5125960 w 8519160"/>
                <a:gd name="connsiteY1" fmla="*/ 986060 h 1019367"/>
                <a:gd name="connsiteX2" fmla="*/ 6087065 w 8519160"/>
                <a:gd name="connsiteY2" fmla="*/ 483922 h 1019367"/>
                <a:gd name="connsiteX3" fmla="*/ 7810500 w 8519160"/>
                <a:gd name="connsiteY3" fmla="*/ 400788 h 1019367"/>
                <a:gd name="connsiteX4" fmla="*/ 8046720 w 8519160"/>
                <a:gd name="connsiteY4" fmla="*/ 57888 h 1019367"/>
                <a:gd name="connsiteX5" fmla="*/ 8519160 w 8519160"/>
                <a:gd name="connsiteY5" fmla="*/ 12168 h 1019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19160" h="1019367">
                  <a:moveTo>
                    <a:pt x="0" y="995148"/>
                  </a:moveTo>
                  <a:cubicBezTo>
                    <a:pt x="1747520" y="962128"/>
                    <a:pt x="4111449" y="1071264"/>
                    <a:pt x="5125960" y="986060"/>
                  </a:cubicBezTo>
                  <a:cubicBezTo>
                    <a:pt x="6140471" y="900856"/>
                    <a:pt x="5639642" y="581467"/>
                    <a:pt x="6087065" y="483922"/>
                  </a:cubicBezTo>
                  <a:cubicBezTo>
                    <a:pt x="6534488" y="386377"/>
                    <a:pt x="7483891" y="471794"/>
                    <a:pt x="7810500" y="400788"/>
                  </a:cubicBezTo>
                  <a:cubicBezTo>
                    <a:pt x="8137109" y="329782"/>
                    <a:pt x="7928610" y="122658"/>
                    <a:pt x="8046720" y="57888"/>
                  </a:cubicBezTo>
                  <a:cubicBezTo>
                    <a:pt x="8164830" y="-6882"/>
                    <a:pt x="8488680" y="-9422"/>
                    <a:pt x="8519160" y="12168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068282" y="1333996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3</a:t>
              </a:r>
              <a:endParaRPr lang="en-US" sz="1400" dirty="0"/>
            </a:p>
          </p:txBody>
        </p:sp>
        <p:sp>
          <p:nvSpPr>
            <p:cNvPr id="42" name="Left Brace 41"/>
            <p:cNvSpPr/>
            <p:nvPr/>
          </p:nvSpPr>
          <p:spPr>
            <a:xfrm rot="5181825">
              <a:off x="1362316" y="1296722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977720" y="1286855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4</a:t>
              </a:r>
              <a:endParaRPr lang="en-US" sz="1400" dirty="0"/>
            </a:p>
          </p:txBody>
        </p:sp>
        <p:sp>
          <p:nvSpPr>
            <p:cNvPr id="44" name="Left Brace 43"/>
            <p:cNvSpPr/>
            <p:nvPr/>
          </p:nvSpPr>
          <p:spPr>
            <a:xfrm rot="5181825">
              <a:off x="2271754" y="1246109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958636" y="1216143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5</a:t>
              </a:r>
              <a:endParaRPr lang="en-US" sz="1400" dirty="0"/>
            </a:p>
          </p:txBody>
        </p:sp>
        <p:sp>
          <p:nvSpPr>
            <p:cNvPr id="46" name="Left Brace 45"/>
            <p:cNvSpPr/>
            <p:nvPr/>
          </p:nvSpPr>
          <p:spPr>
            <a:xfrm rot="5181825">
              <a:off x="3252670" y="1174205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3843406" y="1145431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6</a:t>
              </a:r>
              <a:endParaRPr lang="en-US" sz="1400" dirty="0"/>
            </a:p>
          </p:txBody>
        </p:sp>
        <p:sp>
          <p:nvSpPr>
            <p:cNvPr id="48" name="Left Brace 47"/>
            <p:cNvSpPr/>
            <p:nvPr/>
          </p:nvSpPr>
          <p:spPr>
            <a:xfrm rot="5181825">
              <a:off x="4137440" y="1119753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825710" y="1086504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7</a:t>
              </a:r>
              <a:endParaRPr lang="en-US" sz="1400" dirty="0"/>
            </a:p>
          </p:txBody>
        </p:sp>
        <p:sp>
          <p:nvSpPr>
            <p:cNvPr id="50" name="Left Brace 49"/>
            <p:cNvSpPr/>
            <p:nvPr/>
          </p:nvSpPr>
          <p:spPr>
            <a:xfrm rot="5181825">
              <a:off x="5119744" y="1058495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731380" y="1051148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8</a:t>
              </a:r>
              <a:endParaRPr lang="en-US" sz="1400" dirty="0"/>
            </a:p>
          </p:txBody>
        </p:sp>
        <p:sp>
          <p:nvSpPr>
            <p:cNvPr id="52" name="Left Brace 51"/>
            <p:cNvSpPr/>
            <p:nvPr/>
          </p:nvSpPr>
          <p:spPr>
            <a:xfrm rot="5181825">
              <a:off x="6025415" y="1004043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694172" y="980436"/>
              <a:ext cx="8037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9</a:t>
              </a:r>
              <a:endParaRPr lang="en-US" sz="1400" dirty="0"/>
            </a:p>
          </p:txBody>
        </p:sp>
        <p:sp>
          <p:nvSpPr>
            <p:cNvPr id="54" name="Left Brace 53"/>
            <p:cNvSpPr/>
            <p:nvPr/>
          </p:nvSpPr>
          <p:spPr>
            <a:xfrm rot="5181825">
              <a:off x="6988206" y="946624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485216" y="933295"/>
              <a:ext cx="957636" cy="380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Span 10</a:t>
              </a:r>
              <a:endParaRPr lang="en-US" sz="1400" dirty="0"/>
            </a:p>
          </p:txBody>
        </p:sp>
        <p:sp>
          <p:nvSpPr>
            <p:cNvPr id="56" name="Left Brace 55"/>
            <p:cNvSpPr/>
            <p:nvPr/>
          </p:nvSpPr>
          <p:spPr>
            <a:xfrm rot="5181825">
              <a:off x="7879943" y="881527"/>
              <a:ext cx="199987" cy="881917"/>
            </a:xfrm>
            <a:prstGeom prst="leftBrace">
              <a:avLst>
                <a:gd name="adj1" fmla="val 47609"/>
                <a:gd name="adj2" fmla="val 48646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19514" y="2018378"/>
              <a:ext cx="609811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G2</a:t>
              </a:r>
              <a:endParaRPr lang="en-US" sz="1000" b="1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925184" y="1950313"/>
              <a:ext cx="601596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G3</a:t>
              </a:r>
              <a:endParaRPr lang="en-US" sz="10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879621" y="1902668"/>
              <a:ext cx="544612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G4</a:t>
              </a:r>
              <a:endParaRPr lang="en-US" sz="10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13157" y="1827797"/>
              <a:ext cx="598276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G5</a:t>
              </a:r>
              <a:endParaRPr lang="en-US" sz="10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767597" y="1778025"/>
              <a:ext cx="631038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G6</a:t>
              </a:r>
              <a:endParaRPr lang="en-US" sz="10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680233" y="1698473"/>
              <a:ext cx="453040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G7</a:t>
              </a:r>
              <a:endParaRPr lang="en-US" sz="10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620736" y="1650829"/>
              <a:ext cx="572806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G8</a:t>
              </a:r>
              <a:endParaRPr lang="en-US" sz="10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7637873" y="1562344"/>
              <a:ext cx="418003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G9</a:t>
              </a:r>
              <a:endParaRPr lang="en-US" sz="10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821761" y="1541925"/>
              <a:ext cx="615022" cy="30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b="1" dirty="0" smtClean="0"/>
                <a:t>G10</a:t>
              </a:r>
              <a:endParaRPr lang="en-US" sz="1000" b="1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47675" y="3383101"/>
            <a:ext cx="405859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Test Design to Avoid Traffic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4 Continuous Sections of interest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Accel</a:t>
            </a:r>
            <a:r>
              <a:rPr lang="en-US" dirty="0" smtClean="0"/>
              <a:t>. placed on side of piers (lateral)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Access provided with ladders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Record vibration for several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Determine “liveliest” section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If negligible difference: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Choose section most conducive to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Otherwise choose “liveliest” span</a:t>
            </a:r>
          </a:p>
          <a:p>
            <a:pPr marL="458787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543" y="533400"/>
            <a:ext cx="2091504" cy="27886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40" t="36442" r="11900" b="153"/>
          <a:stretch/>
        </p:blipFill>
        <p:spPr>
          <a:xfrm>
            <a:off x="4646155" y="3448050"/>
            <a:ext cx="4264857" cy="297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811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/>
          <p:cNvSpPr/>
          <p:nvPr/>
        </p:nvSpPr>
        <p:spPr>
          <a:xfrm>
            <a:off x="104775" y="228600"/>
            <a:ext cx="8915400" cy="64008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3">
                  <a:lumMod val="50000"/>
                </a:schemeClr>
              </a:gs>
            </a:gsLst>
            <a:lin ang="0" scaled="1"/>
            <a:tileRect/>
          </a:gra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Phase 2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61010" y="995461"/>
            <a:ext cx="8321040" cy="2743200"/>
          </a:xfrm>
          <a:prstGeom prst="rect">
            <a:avLst/>
          </a:prstGeom>
          <a:solidFill>
            <a:srgbClr val="F6F5EE"/>
          </a:solidFill>
          <a:ln w="12700">
            <a:solidFill>
              <a:srgbClr val="73614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419600" y="1033561"/>
            <a:ext cx="381000" cy="2667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534400" y="1037371"/>
            <a:ext cx="381000" cy="2667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66700" y="1033561"/>
            <a:ext cx="381000" cy="2667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95300" y="122406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95300" y="214036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95300" y="168126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5300" y="245659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5300" y="2913796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5300" y="3372901"/>
            <a:ext cx="8229600" cy="137160"/>
          </a:xfrm>
          <a:prstGeom prst="rect">
            <a:avLst/>
          </a:prstGeom>
          <a:solidFill>
            <a:schemeClr val="accent1">
              <a:lumMod val="60000"/>
              <a:lumOff val="40000"/>
              <a:alpha val="47000"/>
            </a:schemeClr>
          </a:solidFill>
          <a:ln w="12700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ultiply 14"/>
          <p:cNvSpPr/>
          <p:nvPr/>
        </p:nvSpPr>
        <p:spPr>
          <a:xfrm>
            <a:off x="3429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ultiply 15"/>
          <p:cNvSpPr/>
          <p:nvPr/>
        </p:nvSpPr>
        <p:spPr>
          <a:xfrm>
            <a:off x="44958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ultiply 16"/>
          <p:cNvSpPr/>
          <p:nvPr/>
        </p:nvSpPr>
        <p:spPr>
          <a:xfrm>
            <a:off x="8610600" y="22527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ultiply 17"/>
          <p:cNvSpPr/>
          <p:nvPr/>
        </p:nvSpPr>
        <p:spPr>
          <a:xfrm>
            <a:off x="2419350" y="117834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ultiply 20"/>
          <p:cNvSpPr/>
          <p:nvPr/>
        </p:nvSpPr>
        <p:spPr>
          <a:xfrm>
            <a:off x="241935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ultiply 21"/>
          <p:cNvSpPr/>
          <p:nvPr/>
        </p:nvSpPr>
        <p:spPr>
          <a:xfrm>
            <a:off x="241935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ultiply 23"/>
          <p:cNvSpPr/>
          <p:nvPr/>
        </p:nvSpPr>
        <p:spPr>
          <a:xfrm>
            <a:off x="2419350" y="332718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ultiply 30"/>
          <p:cNvSpPr/>
          <p:nvPr/>
        </p:nvSpPr>
        <p:spPr>
          <a:xfrm>
            <a:off x="6543675" y="118977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Multiply 31"/>
          <p:cNvSpPr/>
          <p:nvPr/>
        </p:nvSpPr>
        <p:spPr>
          <a:xfrm>
            <a:off x="65436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ultiply 32"/>
          <p:cNvSpPr/>
          <p:nvPr/>
        </p:nvSpPr>
        <p:spPr>
          <a:xfrm>
            <a:off x="65436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Multiply 33"/>
          <p:cNvSpPr/>
          <p:nvPr/>
        </p:nvSpPr>
        <p:spPr>
          <a:xfrm>
            <a:off x="6543675" y="332718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Multiply 34"/>
          <p:cNvSpPr/>
          <p:nvPr/>
        </p:nvSpPr>
        <p:spPr>
          <a:xfrm>
            <a:off x="14001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ultiply 35"/>
          <p:cNvSpPr/>
          <p:nvPr/>
        </p:nvSpPr>
        <p:spPr>
          <a:xfrm>
            <a:off x="346710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Multiply 37"/>
          <p:cNvSpPr/>
          <p:nvPr/>
        </p:nvSpPr>
        <p:spPr>
          <a:xfrm>
            <a:off x="14001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Multiply 38"/>
          <p:cNvSpPr/>
          <p:nvPr/>
        </p:nvSpPr>
        <p:spPr>
          <a:xfrm>
            <a:off x="346710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Multiply 43"/>
          <p:cNvSpPr/>
          <p:nvPr/>
        </p:nvSpPr>
        <p:spPr>
          <a:xfrm>
            <a:off x="5514975" y="118977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Multiply 46"/>
          <p:cNvSpPr/>
          <p:nvPr/>
        </p:nvSpPr>
        <p:spPr>
          <a:xfrm>
            <a:off x="7581900" y="332908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Multiply 47"/>
          <p:cNvSpPr/>
          <p:nvPr/>
        </p:nvSpPr>
        <p:spPr>
          <a:xfrm>
            <a:off x="6543675" y="163554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Multiply 48"/>
          <p:cNvSpPr/>
          <p:nvPr/>
        </p:nvSpPr>
        <p:spPr>
          <a:xfrm>
            <a:off x="2419350" y="28680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Multiply 49"/>
          <p:cNvSpPr/>
          <p:nvPr/>
        </p:nvSpPr>
        <p:spPr>
          <a:xfrm>
            <a:off x="7581900" y="117834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Multiply 50"/>
          <p:cNvSpPr/>
          <p:nvPr/>
        </p:nvSpPr>
        <p:spPr>
          <a:xfrm>
            <a:off x="5514975" y="332718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Multiply 51"/>
          <p:cNvSpPr/>
          <p:nvPr/>
        </p:nvSpPr>
        <p:spPr>
          <a:xfrm>
            <a:off x="5514975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Multiply 52"/>
          <p:cNvSpPr/>
          <p:nvPr/>
        </p:nvSpPr>
        <p:spPr>
          <a:xfrm>
            <a:off x="7581900" y="209464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Multiply 53"/>
          <p:cNvSpPr/>
          <p:nvPr/>
        </p:nvSpPr>
        <p:spPr>
          <a:xfrm>
            <a:off x="5514975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Multiply 54"/>
          <p:cNvSpPr/>
          <p:nvPr/>
        </p:nvSpPr>
        <p:spPr>
          <a:xfrm>
            <a:off x="7581900" y="24108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Multiply 55"/>
          <p:cNvSpPr/>
          <p:nvPr/>
        </p:nvSpPr>
        <p:spPr>
          <a:xfrm>
            <a:off x="1400175" y="118786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Multiply 56"/>
          <p:cNvSpPr/>
          <p:nvPr/>
        </p:nvSpPr>
        <p:spPr>
          <a:xfrm>
            <a:off x="3467100" y="332718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ultiply 57"/>
          <p:cNvSpPr/>
          <p:nvPr/>
        </p:nvSpPr>
        <p:spPr>
          <a:xfrm>
            <a:off x="3467100" y="117643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Multiply 58"/>
          <p:cNvSpPr/>
          <p:nvPr/>
        </p:nvSpPr>
        <p:spPr>
          <a:xfrm>
            <a:off x="1400175" y="3325276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Multiply 59"/>
          <p:cNvSpPr/>
          <p:nvPr/>
        </p:nvSpPr>
        <p:spPr>
          <a:xfrm>
            <a:off x="4495800" y="286236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Multiply 60"/>
          <p:cNvSpPr/>
          <p:nvPr/>
        </p:nvSpPr>
        <p:spPr>
          <a:xfrm>
            <a:off x="4495800" y="163554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Multiply 61"/>
          <p:cNvSpPr/>
          <p:nvPr/>
        </p:nvSpPr>
        <p:spPr>
          <a:xfrm>
            <a:off x="3467100" y="1635541"/>
            <a:ext cx="228600" cy="228600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100" y="3891061"/>
            <a:ext cx="4290907" cy="2413635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419100" y="3891061"/>
            <a:ext cx="40005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Extended Vibration Study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32 Accelerometers on Girders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Record for several 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Capture vibration characteristics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Monitor vibration amplitude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Correlate with traffic via 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St-ID with FE modeling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Identify possible methods to mitigate vibration discernable by public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626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304800" y="1524000"/>
            <a:ext cx="8610600" cy="4953000"/>
          </a:xfrm>
          <a:prstGeom prst="rect">
            <a:avLst/>
          </a:prstGeom>
          <a:gradFill flip="none" rotWithShape="1">
            <a:gsLst>
              <a:gs pos="42000">
                <a:schemeClr val="bg1"/>
              </a:gs>
              <a:gs pos="100000">
                <a:schemeClr val="tx2">
                  <a:alpha val="39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I76 Requirements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smtClean="0"/>
              <a:t>Phase 1:</a:t>
            </a:r>
          </a:p>
          <a:p>
            <a:r>
              <a:rPr lang="en-US" dirty="0" smtClean="0"/>
              <a:t>Complete </a:t>
            </a:r>
            <a:r>
              <a:rPr lang="en-US" dirty="0"/>
              <a:t>construction documents, inspection reports, CAD drawings</a:t>
            </a:r>
          </a:p>
          <a:p>
            <a:pPr marL="0" indent="0">
              <a:buNone/>
            </a:pPr>
            <a:r>
              <a:rPr lang="en-US" b="1" dirty="0" smtClean="0"/>
              <a:t>Phase 2:</a:t>
            </a:r>
          </a:p>
          <a:p>
            <a:r>
              <a:rPr lang="en-US" dirty="0" smtClean="0"/>
              <a:t>Aerial Lift </a:t>
            </a:r>
          </a:p>
          <a:p>
            <a:pPr lvl="1"/>
            <a:r>
              <a:rPr lang="en-US" dirty="0" smtClean="0"/>
              <a:t>2 days install</a:t>
            </a:r>
          </a:p>
          <a:p>
            <a:pPr lvl="1"/>
            <a:r>
              <a:rPr lang="en-US" dirty="0" smtClean="0"/>
              <a:t>1 day breakdown</a:t>
            </a:r>
          </a:p>
          <a:p>
            <a:r>
              <a:rPr lang="en-US" dirty="0" smtClean="0"/>
              <a:t>Power</a:t>
            </a:r>
          </a:p>
          <a:p>
            <a:r>
              <a:rPr lang="en-US" dirty="0" smtClean="0"/>
              <a:t>Video camera capturing traffic</a:t>
            </a:r>
          </a:p>
        </p:txBody>
      </p:sp>
      <p:pic>
        <p:nvPicPr>
          <p:cNvPr id="1026" name="Picture 2" descr="http://www.kdllifts.com/genie/ko-z3422bi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67" y="1905000"/>
            <a:ext cx="1990725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3288267" y="2057400"/>
            <a:ext cx="0" cy="350520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2602467" y="2057400"/>
            <a:ext cx="9906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602467" y="5562600"/>
            <a:ext cx="9906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5400000">
            <a:off x="2139433" y="3625334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60 Feet </a:t>
            </a:r>
            <a:r>
              <a:rPr lang="en-US" dirty="0"/>
              <a:t>M</a:t>
            </a:r>
            <a:r>
              <a:rPr lang="en-US" dirty="0" smtClean="0"/>
              <a:t>inimum</a:t>
            </a:r>
          </a:p>
        </p:txBody>
      </p:sp>
    </p:spTree>
    <p:extLst>
      <p:ext uri="{BB962C8B-B14F-4D97-AF65-F5344CB8AC3E}">
        <p14:creationId xmlns:p14="http://schemas.microsoft.com/office/powerpoint/2010/main" val="167188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2737"/>
            <a:ext cx="9144000" cy="5143500"/>
          </a:xfrm>
          <a:prstGeom prst="rect">
            <a:avLst/>
          </a:prstGeom>
        </p:spPr>
      </p:pic>
      <p:pic>
        <p:nvPicPr>
          <p:cNvPr id="6" name="Picture 5" descr="RABIT Slide-Emin.tif"/>
          <p:cNvPicPr>
            <a:picLocks noChangeAspect="1"/>
          </p:cNvPicPr>
          <p:nvPr/>
        </p:nvPicPr>
        <p:blipFill rotWithShape="1">
          <a:blip r:embed="rId3" cstate="print"/>
          <a:srcRect t="2578"/>
          <a:stretch/>
        </p:blipFill>
        <p:spPr>
          <a:xfrm>
            <a:off x="-4197" y="3702228"/>
            <a:ext cx="4319022" cy="3155772"/>
          </a:xfrm>
          <a:prstGeom prst="rect">
            <a:avLst/>
          </a:prstGeom>
        </p:spPr>
      </p:pic>
      <p:sp>
        <p:nvSpPr>
          <p:cNvPr id="7" name="AutoShape 2" descr="https://photos-2.dropbox.com/t/2/AACCuNm9isD9gc9TBKxGk51zWob2NT2dmZU-KV761LyFZw/12/108308152/jpeg/32x32/1/_/1/2/IMG_20160408_093351001.jpg/EOq2p7cEGN0PIAIoAg/j5skvuUPTDGBvl81cOfQ5uTayF0dc1lmvbgyNe28qu0?size=1280x960&amp;size_mode=3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 descr="https://photos-2.dropbox.com/t/2/AACCuNm9isD9gc9TBKxGk51zWob2NT2dmZU-KV761LyFZw/12/108308152/jpeg/32x32/1/_/1/2/IMG_20160408_093351001.jpg/EOq2p7cEGN0PIAIoAg/j5skvuUPTDGBvl81cOfQ5uTayF0dc1lmvbgyNe28qu0?size=1280x960&amp;size_mode=3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6" descr="https://photos-2.dropbox.com/t/2/AACCuNm9isD9gc9TBKxGk51zWob2NT2dmZU-KV761LyFZw/12/108308152/jpeg/32x32/1/_/1/2/IMG_20160408_093351001.jpg/EOq2p7cEGN0PIAIoAg/j5skvuUPTDGBvl81cOfQ5uTayF0dc1lmvbgyNe28qu0?size_mode=5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8" descr="https://photos-2.dropbox.com/t/2/AACCuNm9isD9gc9TBKxGk51zWob2NT2dmZU-KV761LyFZw/12/108308152/jpeg/32x32/1/_/1/2/IMG_20160408_093351001.jpg/EOq2p7cEGN0PIAIoAg/j5skvuUPTDGBvl81cOfQ5uTayF0dc1lmvbgyNe28qu0?size_mode=5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 descr="Pages from Mossy Interchange Bridge - THMPR System &amp; Truck Load Testing.tiff"/>
          <p:cNvPicPr>
            <a:picLocks noChangeAspect="1"/>
          </p:cNvPicPr>
          <p:nvPr/>
        </p:nvPicPr>
        <p:blipFill>
          <a:blip r:embed="rId4" cstate="print"/>
          <a:srcRect t="11818" b="17050"/>
          <a:stretch>
            <a:fillRect/>
          </a:stretch>
        </p:blipFill>
        <p:spPr>
          <a:xfrm>
            <a:off x="4314825" y="4258520"/>
            <a:ext cx="4829175" cy="259948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772400" y="64770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2"/>
                </a:solidFill>
              </a:rPr>
              <a:t>THMPR</a:t>
            </a:r>
            <a:r>
              <a:rPr lang="en-US" b="1" dirty="0" smtClean="0">
                <a:solidFill>
                  <a:schemeClr val="bg2"/>
                </a:solidFill>
                <a:sym typeface="Symbol"/>
              </a:rPr>
              <a:t>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66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7944255" cy="3733800"/>
          </a:xfrm>
          <a:prstGeom prst="rect">
            <a:avLst/>
          </a:prstGeom>
        </p:spPr>
      </p:pic>
      <p:pic>
        <p:nvPicPr>
          <p:cNvPr id="3" name="Picture 2" descr="https://s-media-cache-ak0.pinimg.com/736x/df/54/77/df5477a7f001532e83d3a8e47a73e43f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198" y="2819400"/>
            <a:ext cx="7162049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74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6555">
            <a:off x="-304800" y="-351774"/>
            <a:ext cx="6248400" cy="4686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18"/>
          <a:stretch/>
        </p:blipFill>
        <p:spPr>
          <a:xfrm>
            <a:off x="2895600" y="2809874"/>
            <a:ext cx="624840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811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180</Words>
  <Application>Microsoft Office PowerPoint</Application>
  <PresentationFormat>On-screen Show (4:3)</PresentationFormat>
  <Paragraphs>59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I76 Vibration Study</vt:lpstr>
      <vt:lpstr>PowerPoint Presentation</vt:lpstr>
      <vt:lpstr>PowerPoint Presentation</vt:lpstr>
      <vt:lpstr>Phase 1</vt:lpstr>
      <vt:lpstr>Phase 2</vt:lpstr>
      <vt:lpstr>I76 Requirements</vt:lpstr>
      <vt:lpstr>PowerPoint Presentation</vt:lpstr>
      <vt:lpstr>PowerPoint Presentation</vt:lpstr>
      <vt:lpstr>PowerPoint Presentation</vt:lpstr>
    </vt:vector>
  </TitlesOfParts>
  <Company>Drexel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Braley</dc:creator>
  <cp:lastModifiedBy>John Braley</cp:lastModifiedBy>
  <cp:revision>25</cp:revision>
  <dcterms:created xsi:type="dcterms:W3CDTF">2016-04-26T17:32:51Z</dcterms:created>
  <dcterms:modified xsi:type="dcterms:W3CDTF">2016-06-08T18:01:58Z</dcterms:modified>
</cp:coreProperties>
</file>

<file path=docProps/thumbnail.jpeg>
</file>